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119" r:id="rId1"/>
  </p:sldMasterIdLst>
  <p:notesMasterIdLst>
    <p:notesMasterId r:id="rId18"/>
  </p:notesMasterIdLst>
  <p:sldIdLst>
    <p:sldId id="259" r:id="rId2"/>
    <p:sldId id="258" r:id="rId3"/>
    <p:sldId id="270" r:id="rId4"/>
    <p:sldId id="267" r:id="rId5"/>
    <p:sldId id="268" r:id="rId6"/>
    <p:sldId id="264" r:id="rId7"/>
    <p:sldId id="272" r:id="rId8"/>
    <p:sldId id="271" r:id="rId9"/>
    <p:sldId id="269" r:id="rId10"/>
    <p:sldId id="275" r:id="rId11"/>
    <p:sldId id="263" r:id="rId12"/>
    <p:sldId id="262" r:id="rId13"/>
    <p:sldId id="273" r:id="rId14"/>
    <p:sldId id="274" r:id="rId15"/>
    <p:sldId id="266" r:id="rId16"/>
    <p:sldId id="256" r:id="rId17"/>
  </p:sldIdLst>
  <p:sldSz cx="9144000" cy="6858000" type="screen4x3"/>
  <p:notesSz cx="6858000" cy="91440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itchFamily="34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A6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991" autoAdjust="0"/>
    <p:restoredTop sz="94655" autoAdjust="0"/>
  </p:normalViewPr>
  <p:slideViewPr>
    <p:cSldViewPr snapToGrid="0" snapToObjects="1">
      <p:cViewPr varScale="1">
        <p:scale>
          <a:sx n="80" d="100"/>
          <a:sy n="80" d="100"/>
        </p:scale>
        <p:origin x="-1522" y="-6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4E600C8-35DC-4FB2-A2CA-2E7D03C0A675}" type="doc">
      <dgm:prSet loTypeId="urn:microsoft.com/office/officeart/2005/8/layout/cycle3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79B439F-9FB2-4A76-A62C-068E1FB27386}">
      <dgm:prSet phldrT="[Text]"/>
      <dgm:spPr/>
      <dgm:t>
        <a:bodyPr/>
        <a:lstStyle/>
        <a:p>
          <a:r>
            <a:rPr lang="en-US" dirty="0" smtClean="0"/>
            <a:t>Determine density for each particle </a:t>
          </a:r>
          <a:endParaRPr lang="en-US" dirty="0"/>
        </a:p>
      </dgm:t>
    </dgm:pt>
    <dgm:pt modelId="{E1652D2E-CDA2-4886-9455-36CFB928B98B}" type="parTrans" cxnId="{338A46F5-B041-4FF8-AD99-A46A52B4FF84}">
      <dgm:prSet/>
      <dgm:spPr/>
      <dgm:t>
        <a:bodyPr/>
        <a:lstStyle/>
        <a:p>
          <a:endParaRPr lang="en-US"/>
        </a:p>
      </dgm:t>
    </dgm:pt>
    <dgm:pt modelId="{B5949500-AF04-4853-8DCE-11A1E55B1D9A}" type="sibTrans" cxnId="{338A46F5-B041-4FF8-AD99-A46A52B4FF84}">
      <dgm:prSet/>
      <dgm:spPr/>
      <dgm:t>
        <a:bodyPr/>
        <a:lstStyle/>
        <a:p>
          <a:endParaRPr lang="en-US"/>
        </a:p>
      </dgm:t>
    </dgm:pt>
    <dgm:pt modelId="{EA84B687-8D19-4F59-B919-94B0D51DE3EE}">
      <dgm:prSet phldrT="[Text]"/>
      <dgm:spPr/>
      <dgm:t>
        <a:bodyPr/>
        <a:lstStyle/>
        <a:p>
          <a:r>
            <a:rPr lang="en-US" dirty="0" smtClean="0"/>
            <a:t>Calculate pressure on each particle</a:t>
          </a:r>
          <a:endParaRPr lang="en-US" dirty="0"/>
        </a:p>
      </dgm:t>
    </dgm:pt>
    <dgm:pt modelId="{39CD7C6B-C4A2-4C86-AA9C-7CF77291350C}" type="parTrans" cxnId="{F838BD87-FDCF-4AA9-8D43-7DE79C912C7A}">
      <dgm:prSet/>
      <dgm:spPr/>
      <dgm:t>
        <a:bodyPr/>
        <a:lstStyle/>
        <a:p>
          <a:endParaRPr lang="en-US"/>
        </a:p>
      </dgm:t>
    </dgm:pt>
    <dgm:pt modelId="{358F7271-0CB6-4608-A449-93F6684B4C38}" type="sibTrans" cxnId="{F838BD87-FDCF-4AA9-8D43-7DE79C912C7A}">
      <dgm:prSet/>
      <dgm:spPr/>
      <dgm:t>
        <a:bodyPr/>
        <a:lstStyle/>
        <a:p>
          <a:endParaRPr lang="en-US"/>
        </a:p>
      </dgm:t>
    </dgm:pt>
    <dgm:pt modelId="{3A6356B6-DC27-4587-9BBE-161E40E99C58}">
      <dgm:prSet phldrT="[Text]"/>
      <dgm:spPr/>
      <dgm:t>
        <a:bodyPr/>
        <a:lstStyle/>
        <a:p>
          <a:r>
            <a:rPr lang="en-US" dirty="0" smtClean="0"/>
            <a:t>Use these quantities to find accelerations</a:t>
          </a:r>
          <a:endParaRPr lang="en-US" dirty="0"/>
        </a:p>
      </dgm:t>
    </dgm:pt>
    <dgm:pt modelId="{61193F83-BEE9-414C-8DEC-0B4816800379}" type="parTrans" cxnId="{A36F49E2-E4E8-4160-AF99-E3FBE13A6FA4}">
      <dgm:prSet/>
      <dgm:spPr/>
      <dgm:t>
        <a:bodyPr/>
        <a:lstStyle/>
        <a:p>
          <a:endParaRPr lang="en-US"/>
        </a:p>
      </dgm:t>
    </dgm:pt>
    <dgm:pt modelId="{2CFBDC37-9181-4557-9943-5C7CFD314018}" type="sibTrans" cxnId="{A36F49E2-E4E8-4160-AF99-E3FBE13A6FA4}">
      <dgm:prSet/>
      <dgm:spPr/>
      <dgm:t>
        <a:bodyPr/>
        <a:lstStyle/>
        <a:p>
          <a:endParaRPr lang="en-US"/>
        </a:p>
      </dgm:t>
    </dgm:pt>
    <dgm:pt modelId="{3E0730FC-A505-4FC4-89E0-DE21F1B9C342}">
      <dgm:prSet phldrT="[Text]"/>
      <dgm:spPr/>
      <dgm:t>
        <a:bodyPr/>
        <a:lstStyle/>
        <a:p>
          <a:r>
            <a:rPr lang="en-US" dirty="0" smtClean="0"/>
            <a:t>Calculate velocity and position </a:t>
          </a:r>
          <a:endParaRPr lang="en-US" dirty="0"/>
        </a:p>
      </dgm:t>
    </dgm:pt>
    <dgm:pt modelId="{A045C7F0-C302-4C12-ADC5-5E592FEBF521}" type="parTrans" cxnId="{88D1BF12-9E6E-4F2E-A4D3-711D2D46042D}">
      <dgm:prSet/>
      <dgm:spPr/>
      <dgm:t>
        <a:bodyPr/>
        <a:lstStyle/>
        <a:p>
          <a:endParaRPr lang="en-US"/>
        </a:p>
      </dgm:t>
    </dgm:pt>
    <dgm:pt modelId="{915B01C6-711F-4871-8A78-AFA6373CE5DD}" type="sibTrans" cxnId="{88D1BF12-9E6E-4F2E-A4D3-711D2D46042D}">
      <dgm:prSet/>
      <dgm:spPr/>
      <dgm:t>
        <a:bodyPr/>
        <a:lstStyle/>
        <a:p>
          <a:endParaRPr lang="en-US"/>
        </a:p>
      </dgm:t>
    </dgm:pt>
    <dgm:pt modelId="{7E70BE03-482B-4E86-96BA-EAAF747C6618}">
      <dgm:prSet phldrT="[Text]"/>
      <dgm:spPr/>
      <dgm:t>
        <a:bodyPr/>
        <a:lstStyle/>
        <a:p>
          <a:r>
            <a:rPr lang="en-US" dirty="0" smtClean="0"/>
            <a:t>Impose boundaries and correct position/velocity</a:t>
          </a:r>
          <a:endParaRPr lang="en-US" dirty="0"/>
        </a:p>
      </dgm:t>
    </dgm:pt>
    <dgm:pt modelId="{DFFE2134-CB0F-400C-A860-0AABE15DFA4A}" type="parTrans" cxnId="{6C6D03CE-A87B-4C82-BE8D-2B603BF36F57}">
      <dgm:prSet/>
      <dgm:spPr/>
      <dgm:t>
        <a:bodyPr/>
        <a:lstStyle/>
        <a:p>
          <a:endParaRPr lang="en-US"/>
        </a:p>
      </dgm:t>
    </dgm:pt>
    <dgm:pt modelId="{AD3304F9-6EB2-489A-B994-C3E2E6BDE3FE}" type="sibTrans" cxnId="{6C6D03CE-A87B-4C82-BE8D-2B603BF36F57}">
      <dgm:prSet/>
      <dgm:spPr/>
      <dgm:t>
        <a:bodyPr/>
        <a:lstStyle/>
        <a:p>
          <a:endParaRPr lang="en-US"/>
        </a:p>
      </dgm:t>
    </dgm:pt>
    <dgm:pt modelId="{786D1972-ABBD-4F5C-A9E4-6224AB59E4E5}" type="pres">
      <dgm:prSet presAssocID="{A4E600C8-35DC-4FB2-A2CA-2E7D03C0A675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E1DBFA1D-AFA9-4FBC-8A89-BB7297F6E28D}" type="pres">
      <dgm:prSet presAssocID="{A4E600C8-35DC-4FB2-A2CA-2E7D03C0A675}" presName="cycle" presStyleCnt="0"/>
      <dgm:spPr/>
    </dgm:pt>
    <dgm:pt modelId="{51B36EA3-2998-402C-B084-16581EDAB739}" type="pres">
      <dgm:prSet presAssocID="{379B439F-9FB2-4A76-A62C-068E1FB27386}" presName="nodeFirst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FCC7ABA-24BB-418A-99D0-4D7FE5F5FF47}" type="pres">
      <dgm:prSet presAssocID="{B5949500-AF04-4853-8DCE-11A1E55B1D9A}" presName="sibTransFirstNode" presStyleLbl="bgShp" presStyleIdx="0" presStyleCnt="1"/>
      <dgm:spPr/>
      <dgm:t>
        <a:bodyPr/>
        <a:lstStyle/>
        <a:p>
          <a:endParaRPr lang="en-US"/>
        </a:p>
      </dgm:t>
    </dgm:pt>
    <dgm:pt modelId="{010706A3-4E14-45B3-8BF2-545739806255}" type="pres">
      <dgm:prSet presAssocID="{EA84B687-8D19-4F59-B919-94B0D51DE3EE}" presName="nodeFollowingNodes" presStyleLbl="node1" presStyleIdx="1" presStyleCnt="5" custRadScaleRad="113611" custRadScaleInc="9608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86ACDB0-626E-4D45-B480-BD08FB35CFDD}" type="pres">
      <dgm:prSet presAssocID="{3A6356B6-DC27-4587-9BBE-161E40E99C58}" presName="nodeFollowingNodes" presStyleLbl="node1" presStyleIdx="2" presStyleCnt="5" custRadScaleRad="96617" custRadScaleInc="-1694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3F2F153-DDB1-4195-B70B-51EDD1B7CA08}" type="pres">
      <dgm:prSet presAssocID="{3E0730FC-A505-4FC4-89E0-DE21F1B9C342}" presName="nodeFollowingNodes" presStyleLbl="node1" presStyleIdx="3" presStyleCnt="5" custRadScaleRad="95913" custRadScaleInc="1768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D2DEC18-24CE-4CEA-8B21-0337F003DDD4}" type="pres">
      <dgm:prSet presAssocID="{7E70BE03-482B-4E86-96BA-EAAF747C6618}" presName="nodeFollowingNodes" presStyleLbl="node1" presStyleIdx="4" presStyleCnt="5" custRadScaleRad="107908" custRadScaleInc="-913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F838BD87-FDCF-4AA9-8D43-7DE79C912C7A}" srcId="{A4E600C8-35DC-4FB2-A2CA-2E7D03C0A675}" destId="{EA84B687-8D19-4F59-B919-94B0D51DE3EE}" srcOrd="1" destOrd="0" parTransId="{39CD7C6B-C4A2-4C86-AA9C-7CF77291350C}" sibTransId="{358F7271-0CB6-4608-A449-93F6684B4C38}"/>
    <dgm:cxn modelId="{63253529-A18E-476F-9C03-EA16821165E5}" type="presOf" srcId="{7E70BE03-482B-4E86-96BA-EAAF747C6618}" destId="{5D2DEC18-24CE-4CEA-8B21-0337F003DDD4}" srcOrd="0" destOrd="0" presId="urn:microsoft.com/office/officeart/2005/8/layout/cycle3"/>
    <dgm:cxn modelId="{E1495878-92DB-4D6E-AE6E-D4559E7159A2}" type="presOf" srcId="{379B439F-9FB2-4A76-A62C-068E1FB27386}" destId="{51B36EA3-2998-402C-B084-16581EDAB739}" srcOrd="0" destOrd="0" presId="urn:microsoft.com/office/officeart/2005/8/layout/cycle3"/>
    <dgm:cxn modelId="{F969168C-DBDF-4922-9031-F7FC5B7F895E}" type="presOf" srcId="{3E0730FC-A505-4FC4-89E0-DE21F1B9C342}" destId="{D3F2F153-DDB1-4195-B70B-51EDD1B7CA08}" srcOrd="0" destOrd="0" presId="urn:microsoft.com/office/officeart/2005/8/layout/cycle3"/>
    <dgm:cxn modelId="{88D1BF12-9E6E-4F2E-A4D3-711D2D46042D}" srcId="{A4E600C8-35DC-4FB2-A2CA-2E7D03C0A675}" destId="{3E0730FC-A505-4FC4-89E0-DE21F1B9C342}" srcOrd="3" destOrd="0" parTransId="{A045C7F0-C302-4C12-ADC5-5E592FEBF521}" sibTransId="{915B01C6-711F-4871-8A78-AFA6373CE5DD}"/>
    <dgm:cxn modelId="{6C6D03CE-A87B-4C82-BE8D-2B603BF36F57}" srcId="{A4E600C8-35DC-4FB2-A2CA-2E7D03C0A675}" destId="{7E70BE03-482B-4E86-96BA-EAAF747C6618}" srcOrd="4" destOrd="0" parTransId="{DFFE2134-CB0F-400C-A860-0AABE15DFA4A}" sibTransId="{AD3304F9-6EB2-489A-B994-C3E2E6BDE3FE}"/>
    <dgm:cxn modelId="{338A46F5-B041-4FF8-AD99-A46A52B4FF84}" srcId="{A4E600C8-35DC-4FB2-A2CA-2E7D03C0A675}" destId="{379B439F-9FB2-4A76-A62C-068E1FB27386}" srcOrd="0" destOrd="0" parTransId="{E1652D2E-CDA2-4886-9455-36CFB928B98B}" sibTransId="{B5949500-AF04-4853-8DCE-11A1E55B1D9A}"/>
    <dgm:cxn modelId="{A36F49E2-E4E8-4160-AF99-E3FBE13A6FA4}" srcId="{A4E600C8-35DC-4FB2-A2CA-2E7D03C0A675}" destId="{3A6356B6-DC27-4587-9BBE-161E40E99C58}" srcOrd="2" destOrd="0" parTransId="{61193F83-BEE9-414C-8DEC-0B4816800379}" sibTransId="{2CFBDC37-9181-4557-9943-5C7CFD314018}"/>
    <dgm:cxn modelId="{154BA89C-27AD-4DBA-A515-02993DB49181}" type="presOf" srcId="{B5949500-AF04-4853-8DCE-11A1E55B1D9A}" destId="{DFCC7ABA-24BB-418A-99D0-4D7FE5F5FF47}" srcOrd="0" destOrd="0" presId="urn:microsoft.com/office/officeart/2005/8/layout/cycle3"/>
    <dgm:cxn modelId="{663E4A17-3F83-4178-A820-94EEB597BF95}" type="presOf" srcId="{3A6356B6-DC27-4587-9BBE-161E40E99C58}" destId="{086ACDB0-626E-4D45-B480-BD08FB35CFDD}" srcOrd="0" destOrd="0" presId="urn:microsoft.com/office/officeart/2005/8/layout/cycle3"/>
    <dgm:cxn modelId="{072C9D12-17F0-449C-84CD-06E1FFB2FB12}" type="presOf" srcId="{A4E600C8-35DC-4FB2-A2CA-2E7D03C0A675}" destId="{786D1972-ABBD-4F5C-A9E4-6224AB59E4E5}" srcOrd="0" destOrd="0" presId="urn:microsoft.com/office/officeart/2005/8/layout/cycle3"/>
    <dgm:cxn modelId="{6D1C6106-ACEB-40BD-9AFD-556E24AEF0BB}" type="presOf" srcId="{EA84B687-8D19-4F59-B919-94B0D51DE3EE}" destId="{010706A3-4E14-45B3-8BF2-545739806255}" srcOrd="0" destOrd="0" presId="urn:microsoft.com/office/officeart/2005/8/layout/cycle3"/>
    <dgm:cxn modelId="{CD298BE7-A023-4ED4-B640-1A8A0C528226}" type="presParOf" srcId="{786D1972-ABBD-4F5C-A9E4-6224AB59E4E5}" destId="{E1DBFA1D-AFA9-4FBC-8A89-BB7297F6E28D}" srcOrd="0" destOrd="0" presId="urn:microsoft.com/office/officeart/2005/8/layout/cycle3"/>
    <dgm:cxn modelId="{3052B83A-3056-4852-A476-2F2120F493E8}" type="presParOf" srcId="{E1DBFA1D-AFA9-4FBC-8A89-BB7297F6E28D}" destId="{51B36EA3-2998-402C-B084-16581EDAB739}" srcOrd="0" destOrd="0" presId="urn:microsoft.com/office/officeart/2005/8/layout/cycle3"/>
    <dgm:cxn modelId="{825E7441-56A4-4CE3-8FE9-5D4376D526DB}" type="presParOf" srcId="{E1DBFA1D-AFA9-4FBC-8A89-BB7297F6E28D}" destId="{DFCC7ABA-24BB-418A-99D0-4D7FE5F5FF47}" srcOrd="1" destOrd="0" presId="urn:microsoft.com/office/officeart/2005/8/layout/cycle3"/>
    <dgm:cxn modelId="{35ABC8F1-139A-4B2B-AE2C-CEEADDC1290F}" type="presParOf" srcId="{E1DBFA1D-AFA9-4FBC-8A89-BB7297F6E28D}" destId="{010706A3-4E14-45B3-8BF2-545739806255}" srcOrd="2" destOrd="0" presId="urn:microsoft.com/office/officeart/2005/8/layout/cycle3"/>
    <dgm:cxn modelId="{C32CD989-082F-4AD4-AC9A-C49FE90549D9}" type="presParOf" srcId="{E1DBFA1D-AFA9-4FBC-8A89-BB7297F6E28D}" destId="{086ACDB0-626E-4D45-B480-BD08FB35CFDD}" srcOrd="3" destOrd="0" presId="urn:microsoft.com/office/officeart/2005/8/layout/cycle3"/>
    <dgm:cxn modelId="{B4EAB056-A976-4771-9D0B-554CCD5FDC3F}" type="presParOf" srcId="{E1DBFA1D-AFA9-4FBC-8A89-BB7297F6E28D}" destId="{D3F2F153-DDB1-4195-B70B-51EDD1B7CA08}" srcOrd="4" destOrd="0" presId="urn:microsoft.com/office/officeart/2005/8/layout/cycle3"/>
    <dgm:cxn modelId="{F91F5504-4464-4155-9E2C-142C5A72C330}" type="presParOf" srcId="{E1DBFA1D-AFA9-4FBC-8A89-BB7297F6E28D}" destId="{5D2DEC18-24CE-4CEA-8B21-0337F003DDD4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FCC7ABA-24BB-418A-99D0-4D7FE5F5FF47}">
      <dsp:nvSpPr>
        <dsp:cNvPr id="0" name=""/>
        <dsp:cNvSpPr/>
      </dsp:nvSpPr>
      <dsp:spPr>
        <a:xfrm>
          <a:off x="960072" y="-27294"/>
          <a:ext cx="4689920" cy="4689920"/>
        </a:xfrm>
        <a:prstGeom prst="circularArrow">
          <a:avLst>
            <a:gd name="adj1" fmla="val 5544"/>
            <a:gd name="adj2" fmla="val 330680"/>
            <a:gd name="adj3" fmla="val 13804566"/>
            <a:gd name="adj4" fmla="val 17368558"/>
            <a:gd name="adj5" fmla="val 5757"/>
          </a:avLst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1B36EA3-2998-402C-B084-16581EDAB739}">
      <dsp:nvSpPr>
        <dsp:cNvPr id="0" name=""/>
        <dsp:cNvSpPr/>
      </dsp:nvSpPr>
      <dsp:spPr>
        <a:xfrm>
          <a:off x="2220569" y="556"/>
          <a:ext cx="2168927" cy="10844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Determine density for each particle </a:t>
          </a:r>
          <a:endParaRPr lang="en-US" sz="2000" kern="1200" dirty="0"/>
        </a:p>
      </dsp:txBody>
      <dsp:txXfrm>
        <a:off x="2273508" y="53495"/>
        <a:ext cx="2063049" cy="978585"/>
      </dsp:txXfrm>
    </dsp:sp>
    <dsp:sp modelId="{010706A3-4E14-45B3-8BF2-545739806255}">
      <dsp:nvSpPr>
        <dsp:cNvPr id="0" name=""/>
        <dsp:cNvSpPr/>
      </dsp:nvSpPr>
      <dsp:spPr>
        <a:xfrm>
          <a:off x="4441138" y="1518989"/>
          <a:ext cx="2168927" cy="10844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Calculate pressure on each particle</a:t>
          </a:r>
          <a:endParaRPr lang="en-US" sz="2000" kern="1200" dirty="0"/>
        </a:p>
      </dsp:txBody>
      <dsp:txXfrm>
        <a:off x="4494077" y="1571928"/>
        <a:ext cx="2063049" cy="978585"/>
      </dsp:txXfrm>
    </dsp:sp>
    <dsp:sp modelId="{086ACDB0-626E-4D45-B480-BD08FB35CFDD}">
      <dsp:nvSpPr>
        <dsp:cNvPr id="0" name=""/>
        <dsp:cNvSpPr/>
      </dsp:nvSpPr>
      <dsp:spPr>
        <a:xfrm>
          <a:off x="3614446" y="3338773"/>
          <a:ext cx="2168927" cy="10844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Use these quantities to find accelerations</a:t>
          </a:r>
          <a:endParaRPr lang="en-US" sz="2000" kern="1200" dirty="0"/>
        </a:p>
      </dsp:txBody>
      <dsp:txXfrm>
        <a:off x="3667385" y="3391712"/>
        <a:ext cx="2063049" cy="978585"/>
      </dsp:txXfrm>
    </dsp:sp>
    <dsp:sp modelId="{D3F2F153-DDB1-4195-B70B-51EDD1B7CA08}">
      <dsp:nvSpPr>
        <dsp:cNvPr id="0" name=""/>
        <dsp:cNvSpPr/>
      </dsp:nvSpPr>
      <dsp:spPr>
        <a:xfrm>
          <a:off x="826635" y="3318303"/>
          <a:ext cx="2168927" cy="10844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Calculate velocity and position </a:t>
          </a:r>
          <a:endParaRPr lang="en-US" sz="2000" kern="1200" dirty="0"/>
        </a:p>
      </dsp:txBody>
      <dsp:txXfrm>
        <a:off x="879574" y="3371242"/>
        <a:ext cx="2063049" cy="978585"/>
      </dsp:txXfrm>
    </dsp:sp>
    <dsp:sp modelId="{5D2DEC18-24CE-4CEA-8B21-0337F003DDD4}">
      <dsp:nvSpPr>
        <dsp:cNvPr id="0" name=""/>
        <dsp:cNvSpPr/>
      </dsp:nvSpPr>
      <dsp:spPr>
        <a:xfrm>
          <a:off x="113776" y="1532631"/>
          <a:ext cx="2168927" cy="1084463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079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lvl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000" kern="1200" dirty="0" smtClean="0"/>
            <a:t>Impose boundaries and correct position/velocity</a:t>
          </a:r>
          <a:endParaRPr lang="en-US" sz="2000" kern="1200" dirty="0"/>
        </a:p>
      </dsp:txBody>
      <dsp:txXfrm>
        <a:off x="166715" y="1585570"/>
        <a:ext cx="2063049" cy="9785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3.jpeg>
</file>

<file path=ppt/media/image4.jpg>
</file>

<file path=ppt/media/image5.jpg>
</file>

<file path=ppt/media/image5.png>
</file>

<file path=ppt/media/image6.jpg>
</file>

<file path=ppt/media/image7.png>
</file>

<file path=ppt/media/image70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8D1E732-7359-4A28-931B-751227D35932}" type="datetimeFigureOut">
              <a:rPr lang="en-US" smtClean="0"/>
              <a:t>5/15/2015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2EEE386-56E5-4B07-81C9-DD74118AB84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97885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EEE386-56E5-4B07-81C9-DD74118AB84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598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EEE386-56E5-4B07-81C9-DD74118AB84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7071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EEE386-56E5-4B07-81C9-DD74118AB84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5536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2EEE386-56E5-4B07-81C9-DD74118AB84E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5597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28"/>
          <p:cNvSpPr>
            <a:spLocks noChangeArrowheads="1"/>
          </p:cNvSpPr>
          <p:nvPr userDrawn="1"/>
        </p:nvSpPr>
        <p:spPr bwMode="auto">
          <a:xfrm>
            <a:off x="-1" y="13"/>
            <a:ext cx="1576384" cy="6857987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6" name="Picture 3" descr="TU_P5#white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3" y="6108245"/>
            <a:ext cx="1368883" cy="843232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7912100" y="6400800"/>
            <a:ext cx="104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9CD01A7-429B-DC48-8F96-BCBBCB54612C}" type="slidenum">
              <a:rPr lang="en-US" sz="1400" smtClean="0">
                <a:solidFill>
                  <a:srgbClr val="00A6D6"/>
                </a:solidFill>
              </a:rPr>
              <a:pPr algn="r"/>
              <a:t>‹#›</a:t>
            </a:fld>
            <a:endParaRPr lang="en-US" sz="1400" dirty="0">
              <a:solidFill>
                <a:srgbClr val="00A6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814108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Afbeelding 2" descr="TUDelft_LogoZWART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99146" y="6218336"/>
            <a:ext cx="1104294" cy="430675"/>
          </a:xfrm>
          <a:prstGeom prst="rect">
            <a:avLst/>
          </a:prstGeom>
        </p:spPr>
      </p:pic>
      <p:sp>
        <p:nvSpPr>
          <p:cNvPr id="4" name="TextBox 3"/>
          <p:cNvSpPr txBox="1"/>
          <p:nvPr userDrawn="1"/>
        </p:nvSpPr>
        <p:spPr>
          <a:xfrm>
            <a:off x="7912100" y="6400800"/>
            <a:ext cx="104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9CD01A7-429B-DC48-8F96-BCBBCB54612C}" type="slidenum">
              <a:rPr lang="en-US" sz="1400" smtClean="0">
                <a:solidFill>
                  <a:srgbClr val="00A6D6"/>
                </a:solidFill>
              </a:rPr>
              <a:pPr algn="r"/>
              <a:t>‹#›</a:t>
            </a:fld>
            <a:endParaRPr lang="en-US" sz="1400" dirty="0">
              <a:solidFill>
                <a:srgbClr val="00A6D6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S_TUCAMP01.jpg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-14400" y="0"/>
            <a:ext cx="9165600" cy="694690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emf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8"/>
          <p:cNvSpPr>
            <a:spLocks noChangeArrowheads="1"/>
          </p:cNvSpPr>
          <p:nvPr userDrawn="1"/>
        </p:nvSpPr>
        <p:spPr bwMode="auto">
          <a:xfrm>
            <a:off x="-1" y="13"/>
            <a:ext cx="1576384" cy="6857987"/>
          </a:xfrm>
          <a:prstGeom prst="rect">
            <a:avLst/>
          </a:prstGeom>
          <a:solidFill>
            <a:srgbClr val="00A6D6"/>
          </a:solidFill>
          <a:ln w="9525">
            <a:noFill/>
            <a:miter lim="800000"/>
            <a:headEnd/>
            <a:tailEnd/>
          </a:ln>
        </p:spPr>
        <p:txBody>
          <a:bodyPr wrap="none" lIns="91436" tIns="45719" rIns="91436" bIns="45719" anchor="ctr"/>
          <a:lstStyle/>
          <a:p>
            <a:pPr algn="r"/>
            <a:endParaRPr lang="nl-NL" sz="2100">
              <a:latin typeface="Tahoma" pitchFamily="34" charset="0"/>
            </a:endParaRPr>
          </a:p>
        </p:txBody>
      </p:sp>
      <p:pic>
        <p:nvPicPr>
          <p:cNvPr id="5" name="Picture 3" descr="TU_P5#white.eps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263" y="6108245"/>
            <a:ext cx="1368883" cy="843232"/>
          </a:xfrm>
          <a:prstGeom prst="rect">
            <a:avLst/>
          </a:prstGeom>
        </p:spPr>
      </p:pic>
      <p:sp>
        <p:nvSpPr>
          <p:cNvPr id="2" name="TextBox 1"/>
          <p:cNvSpPr txBox="1"/>
          <p:nvPr userDrawn="1"/>
        </p:nvSpPr>
        <p:spPr>
          <a:xfrm>
            <a:off x="7912100" y="6400800"/>
            <a:ext cx="1041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fld id="{69CD01A7-429B-DC48-8F96-BCBBCB54612C}" type="slidenum">
              <a:rPr lang="en-US" sz="1400" smtClean="0">
                <a:solidFill>
                  <a:srgbClr val="00A6D6"/>
                </a:solidFill>
              </a:rPr>
              <a:pPr algn="r"/>
              <a:t>‹#›</a:t>
            </a:fld>
            <a:endParaRPr lang="en-US" sz="1400" dirty="0">
              <a:solidFill>
                <a:srgbClr val="00A6D6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29" r:id="rId1"/>
    <p:sldLayoutId id="2147484120" r:id="rId2"/>
    <p:sldLayoutId id="2147484128" r:id="rId3"/>
  </p:sldLayoutIdLst>
  <p:txStyles>
    <p:titleStyle>
      <a:lvl1pPr algn="l" defTabSz="914400" rtl="0" eaLnBrk="1" latinLnBrk="0" hangingPunct="1">
        <a:spcBef>
          <a:spcPct val="0"/>
        </a:spcBef>
        <a:buNone/>
        <a:defRPr sz="3000" kern="1200" cap="all" spc="50" baseline="0">
          <a:solidFill>
            <a:schemeClr val="tx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 spc="30" baseline="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00000"/>
        </a:lnSpc>
        <a:spcBef>
          <a:spcPct val="20000"/>
        </a:spcBef>
        <a:spcAft>
          <a:spcPts val="600"/>
        </a:spcAft>
        <a:buClr>
          <a:schemeClr val="tx2"/>
        </a:buClr>
        <a:buFont typeface="Arial" pitchFamily="34" charset="0"/>
        <a:buChar char="•"/>
        <a:defRPr sz="1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>
            <a:spLocks noChangeArrowheads="1"/>
          </p:cNvSpPr>
          <p:nvPr/>
        </p:nvSpPr>
        <p:spPr bwMode="auto">
          <a:xfrm>
            <a:off x="1779753" y="1503165"/>
            <a:ext cx="7364247" cy="113877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8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2pPr>
            <a:lvl3pPr marL="1143000" indent="-228600">
              <a:defRPr sz="23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3pPr>
            <a:lvl4pPr marL="1600200" indent="-228600">
              <a:defRPr sz="20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4pPr>
            <a:lvl5pPr marL="2057400" indent="-228600"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5pPr>
            <a:lvl6pPr marL="25146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6pPr>
            <a:lvl7pPr marL="29718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7pPr>
            <a:lvl8pPr marL="34290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8pPr>
            <a:lvl9pPr marL="3886200" indent="-228600">
              <a:lnSpc>
                <a:spcPts val="3550"/>
              </a:lnSpc>
              <a:buFont typeface="Times" charset="0"/>
              <a:defRPr sz="1700">
                <a:solidFill>
                  <a:schemeClr val="tx1"/>
                </a:solidFill>
                <a:latin typeface="Tahoma" charset="0"/>
                <a:ea typeface="MS PGothic" charset="0"/>
                <a:cs typeface="MS PGothic" charset="0"/>
              </a:defRPr>
            </a:lvl9pPr>
          </a:lstStyle>
          <a:p>
            <a:pPr algn="ctr"/>
            <a:r>
              <a:rPr lang="en-US" sz="3600" b="1" i="1" dirty="0" smtClean="0">
                <a:latin typeface="Arial Narrow" panose="020B0606020202030204" pitchFamily="34" charset="0"/>
                <a:ea typeface="ヒラギノ角ゴ ProN W3" charset="0"/>
                <a:cs typeface="Arial"/>
                <a:sym typeface="Tahoma" charset="0"/>
              </a:rPr>
              <a:t>Smoothed Particle Hydrodynamics</a:t>
            </a:r>
          </a:p>
          <a:p>
            <a:pPr algn="ctr"/>
            <a:endParaRPr lang="en-US" sz="1600" b="1" i="1" dirty="0" smtClean="0">
              <a:latin typeface="Arial Narrow" panose="020B0606020202030204" pitchFamily="34" charset="0"/>
              <a:ea typeface="ヒラギノ角ゴ ProN W3" charset="0"/>
              <a:cs typeface="Arial"/>
              <a:sym typeface="Tahoma" charset="0"/>
            </a:endParaRPr>
          </a:p>
          <a:p>
            <a:pPr algn="ctr"/>
            <a:r>
              <a:rPr lang="en-US" sz="1600" b="1" i="1" dirty="0" smtClean="0">
                <a:latin typeface="Arial Narrow" panose="020B0606020202030204" pitchFamily="34" charset="0"/>
                <a:ea typeface="ヒラギノ角ゴ ProN W3" charset="0"/>
                <a:cs typeface="Arial"/>
                <a:sym typeface="Tahoma" charset="0"/>
              </a:rPr>
              <a:t>International Course in Computational Physics – May 2015</a:t>
            </a:r>
            <a:endParaRPr lang="en-US" sz="1600" b="1" i="1" dirty="0">
              <a:latin typeface="Arial Narrow" panose="020B0606020202030204" pitchFamily="34" charset="0"/>
              <a:ea typeface="ヒラギノ角ゴ ProN W3" charset="0"/>
              <a:cs typeface="Arial"/>
              <a:sym typeface="Tahoma" charset="0"/>
            </a:endParaRPr>
          </a:p>
        </p:txBody>
      </p:sp>
      <p:cxnSp>
        <p:nvCxnSpPr>
          <p:cNvPr id="3" name="Straight Connector 2"/>
          <p:cNvCxnSpPr/>
          <p:nvPr/>
        </p:nvCxnSpPr>
        <p:spPr>
          <a:xfrm>
            <a:off x="1730709" y="2197289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3265" y="3989331"/>
            <a:ext cx="2382691" cy="179297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9669" y="3989330"/>
            <a:ext cx="2382691" cy="17929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6073" y="3985485"/>
            <a:ext cx="2387801" cy="179682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730709" y="2983960"/>
            <a:ext cx="79157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Lennie de </a:t>
            </a:r>
            <a:r>
              <a:rPr lang="en-US" dirty="0" err="1" smtClean="0"/>
              <a:t>Roo</a:t>
            </a:r>
            <a:r>
              <a:rPr lang="en-US" dirty="0" smtClean="0"/>
              <a:t>, Brandon Ewert, Kenneth Elgin, </a:t>
            </a:r>
            <a:r>
              <a:rPr lang="en-US" dirty="0" err="1" smtClean="0"/>
              <a:t>Aboubakr</a:t>
            </a:r>
            <a:r>
              <a:rPr lang="en-US" dirty="0" smtClean="0"/>
              <a:t> El </a:t>
            </a:r>
            <a:r>
              <a:rPr lang="en-US" dirty="0" err="1" smtClean="0"/>
              <a:t>Mahdaoui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8970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Theory – Energy Conservation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49774" y="1528550"/>
            <a:ext cx="65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i="1" dirty="0" smtClean="0">
              <a:latin typeface="Cambria Math" panose="02040503050406030204" pitchFamily="18" charset="0"/>
            </a:endParaRPr>
          </a:p>
          <a:p>
            <a:endParaRPr lang="en-US" i="1" dirty="0">
              <a:latin typeface="Cambria Math" panose="02040503050406030204" pitchFamily="18" charset="0"/>
            </a:endParaRP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1733286" y="2302359"/>
                <a:ext cx="7188378" cy="16591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orderBox>
                        <m:borderBox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borderBoxPr>
                        <m:e>
                          <m:f>
                            <m:fPr>
                              <m:ctrlPr>
                                <a:rPr lang="en-US" sz="2400" i="1" smtClean="0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𝐸</m:t>
                              </m:r>
                            </m:num>
                            <m:den>
                              <m:r>
                                <a:rPr lang="en-US" sz="2400" i="1" smtClean="0">
                                  <a:latin typeface="Cambria Math" panose="02040503050406030204" pitchFamily="18" charset="0"/>
                                </a:rPr>
                                <m:t>𝑑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den>
                          </m:f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nary>
                            <m:naryPr>
                              <m:chr m:val="∑"/>
                              <m:supHide m:val="on"/>
                              <m:ctrlPr>
                                <a:rPr lang="en-US" sz="2400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/>
                            <m:e>
                              <m:nary>
                                <m:naryPr>
                                  <m:chr m:val="∑"/>
                                  <m:supHide m:val="on"/>
                                  <m:ctrlPr>
                                    <a:rPr lang="en-US" sz="2400" i="1" smtClean="0">
                                      <a:latin typeface="Cambria Math"/>
                                    </a:rPr>
                                  </m:ctrlPr>
                                </m:naryPr>
                                <m:sub>
                                  <m:r>
                                    <m:rPr>
                                      <m:brk m:alnAt="7"/>
                                    </m:rP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  <m:sup/>
                                <m:e>
                                  <m:sSub>
                                    <m:sSubPr>
                                      <m:ctrlPr>
                                        <a:rPr lang="en-US" sz="2400" i="1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sSub>
                                    <m:sSubPr>
                                      <m:ctrlPr>
                                        <a:rPr lang="en-US" sz="2400" i="1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lang="en-US" sz="2400" i="1" smtClean="0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fPr>
                                        <m:num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𝑃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sSubSup>
                                            <m:sSubSupPr>
                                              <m:ctrlPr>
                                                <a:rPr lang="en-US" sz="2400" i="1">
                                                  <a:latin typeface="Cambria Math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𝜌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bSup>
                                        </m:den>
                                      </m:f>
                                      <m:sSub>
                                        <m:sSubPr>
                                          <m:ctrlPr>
                                            <a:rPr lang="en-US" sz="2400" i="1" smtClean="0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⃗"/>
                                              <m:ctrlPr>
                                                <a:rPr lang="en-US" sz="2400" i="1" smtClean="0">
                                                  <a:latin typeface="Cambria Math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+</m:t>
                                      </m:r>
                                      <m:f>
                                        <m:f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fPr>
                                        <m:num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𝑃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num>
                                        <m:den>
                                          <m:sSubSup>
                                            <m:sSubSupPr>
                                              <m:ctrlPr>
                                                <a:rPr lang="en-US" sz="2400" i="1">
                                                  <a:latin typeface="Cambria Math"/>
                                                </a:rPr>
                                              </m:ctrlPr>
                                            </m:sSubSup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𝜌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  <m:sup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2</m:t>
                                              </m:r>
                                            </m:sup>
                                          </m:sSubSup>
                                        </m:den>
                                      </m:f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acc>
                                            <m:accPr>
                                              <m:chr m:val="⃗"/>
                                              <m:ctrlPr>
                                                <a:rPr lang="en-US" sz="2400" i="1">
                                                  <a:latin typeface="Cambria Math"/>
                                                </a:rPr>
                                              </m:ctrlPr>
                                            </m:acc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</m:acc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d>
                                  <m:r>
                                    <a:rPr lang="en-US" sz="240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∙</m:t>
                                  </m:r>
                                  <m:acc>
                                    <m:accPr>
                                      <m:chr m:val="⃗"/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𝛻</m:t>
                                      </m:r>
                                    </m:e>
                                  </m:acc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𝑊</m:t>
                                  </m:r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(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𝑖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  <m:r>
                                    <a:rPr lang="en-US" sz="2400" i="1" smtClean="0">
                                      <a:latin typeface="Cambria Math" panose="02040503050406030204" pitchFamily="18" charset="0"/>
                                    </a:rPr>
                                    <m:t> </m:t>
                                  </m:r>
                                </m:e>
                              </m:nary>
                            </m:e>
                          </m:nary>
                        </m:e>
                      </m:borderBox>
                    </m:oMath>
                  </m:oMathPara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3286" y="2302359"/>
                <a:ext cx="7188378" cy="165910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1856074" y="1131028"/>
            <a:ext cx="69740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We can check the energy conservation of the system using the following formula:</a:t>
            </a:r>
          </a:p>
          <a:p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091639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Implementation</a:t>
            </a:r>
          </a:p>
        </p:txBody>
      </p:sp>
      <p:graphicFrame>
        <p:nvGraphicFramePr>
          <p:cNvPr id="2" name="Diagram 1"/>
          <p:cNvGraphicFramePr/>
          <p:nvPr>
            <p:extLst>
              <p:ext uri="{D42A27DB-BD31-4B8C-83A1-F6EECF244321}">
                <p14:modId xmlns:p14="http://schemas.microsoft.com/office/powerpoint/2010/main" val="588292121"/>
              </p:ext>
            </p:extLst>
          </p:nvPr>
        </p:nvGraphicFramePr>
        <p:xfrm>
          <a:off x="2000644" y="1287817"/>
          <a:ext cx="6610066" cy="47035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4" name="Straight Connector 3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92765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Results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Ani_3D_Don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8028" y="1131028"/>
            <a:ext cx="8956018" cy="5037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02860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Results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Ani_2D_Don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1021023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7789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723188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b="1" dirty="0" smtClean="0">
                <a:ea typeface="MS PGothic" charset="0"/>
                <a:cs typeface="Arial"/>
              </a:rPr>
              <a:t>A field trip to VLC…</a:t>
            </a:r>
          </a:p>
        </p:txBody>
      </p:sp>
    </p:spTree>
    <p:extLst>
      <p:ext uri="{BB962C8B-B14F-4D97-AF65-F5344CB8AC3E}">
        <p14:creationId xmlns:p14="http://schemas.microsoft.com/office/powerpoint/2010/main" val="328169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Conclusion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/>
          <p:cNvSpPr txBox="1"/>
          <p:nvPr/>
        </p:nvSpPr>
        <p:spPr>
          <a:xfrm>
            <a:off x="1828800" y="1131028"/>
            <a:ext cx="7165074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b="1" dirty="0" smtClean="0"/>
              <a:t>Flow is highly dependent on parameters</a:t>
            </a:r>
          </a:p>
          <a:p>
            <a:pPr marL="285750" indent="-285750">
              <a:buFontTx/>
              <a:buChar char="-"/>
            </a:pPr>
            <a:r>
              <a:rPr lang="en-US" sz="2000" b="1" dirty="0" smtClean="0"/>
              <a:t>Liquids are finicky </a:t>
            </a:r>
          </a:p>
          <a:p>
            <a:pPr marL="285750" indent="-285750">
              <a:buFontTx/>
              <a:buChar char="-"/>
            </a:pPr>
            <a:endParaRPr lang="en-US" dirty="0" smtClean="0"/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828800" y="2962642"/>
            <a:ext cx="716507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/>
              <a:t>Improvements:</a:t>
            </a:r>
          </a:p>
          <a:p>
            <a:endParaRPr lang="en-US" dirty="0"/>
          </a:p>
          <a:p>
            <a:pPr marL="285750" indent="-285750">
              <a:buFontTx/>
              <a:buChar char="-"/>
            </a:pPr>
            <a:r>
              <a:rPr lang="en-US" sz="2000" b="1" dirty="0" smtClean="0"/>
              <a:t>Using different Kernels</a:t>
            </a:r>
          </a:p>
          <a:p>
            <a:pPr marL="285750" indent="-285750">
              <a:buFontTx/>
              <a:buChar char="-"/>
            </a:pPr>
            <a:r>
              <a:rPr lang="en-US" sz="2000" b="1" dirty="0" smtClean="0"/>
              <a:t>Simulating more particles</a:t>
            </a:r>
          </a:p>
          <a:p>
            <a:pPr marL="285750" indent="-285750">
              <a:buFontTx/>
              <a:buChar char="-"/>
            </a:pPr>
            <a:r>
              <a:rPr lang="en-US" sz="2000" b="1" dirty="0" smtClean="0"/>
              <a:t>Tweak </a:t>
            </a:r>
            <a:r>
              <a:rPr lang="en-US" sz="2000" b="1" dirty="0" smtClean="0"/>
              <a:t>parameters to simulate different liquids</a:t>
            </a:r>
          </a:p>
          <a:p>
            <a:pPr marL="285750" indent="-285750">
              <a:buFontTx/>
              <a:buChar char="-"/>
            </a:pPr>
            <a:r>
              <a:rPr lang="en-US" sz="2000" b="1" dirty="0" smtClean="0"/>
              <a:t>More calculations of energy conservation </a:t>
            </a:r>
            <a:r>
              <a:rPr lang="en-US" sz="2000" b="1" dirty="0" smtClean="0"/>
              <a:t>and </a:t>
            </a:r>
            <a:r>
              <a:rPr lang="en-US" sz="2000" b="1" smtClean="0"/>
              <a:t>other relevant physical </a:t>
            </a:r>
            <a:r>
              <a:rPr lang="en-US" sz="2000" b="1" dirty="0" smtClean="0"/>
              <a:t>properties</a:t>
            </a:r>
            <a:endParaRPr lang="en-US" sz="2000" b="1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0119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765126" y="297069"/>
            <a:ext cx="8378874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endParaRPr lang="en-US" sz="3600" dirty="0" smtClean="0">
              <a:latin typeface="Arial"/>
              <a:ea typeface="MS PGothic" charset="0"/>
              <a:cs typeface="Arial"/>
            </a:endParaRPr>
          </a:p>
        </p:txBody>
      </p:sp>
      <p:sp>
        <p:nvSpPr>
          <p:cNvPr id="4" name="Rectangle 3"/>
          <p:cNvSpPr txBox="1">
            <a:spLocks noChangeArrowheads="1"/>
          </p:cNvSpPr>
          <p:nvPr/>
        </p:nvSpPr>
        <p:spPr>
          <a:xfrm>
            <a:off x="308322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References</a:t>
            </a:r>
          </a:p>
        </p:txBody>
      </p:sp>
      <p:cxnSp>
        <p:nvCxnSpPr>
          <p:cNvPr id="5" name="Straight Connector 4"/>
          <p:cNvCxnSpPr/>
          <p:nvPr/>
        </p:nvCxnSpPr>
        <p:spPr>
          <a:xfrm>
            <a:off x="204715" y="900752"/>
            <a:ext cx="872092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/>
          <p:cNvSpPr txBox="1"/>
          <p:nvPr/>
        </p:nvSpPr>
        <p:spPr>
          <a:xfrm>
            <a:off x="308322" y="1131028"/>
            <a:ext cx="8617314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Peter J. </a:t>
            </a:r>
            <a:r>
              <a:rPr lang="en-US" dirty="0" err="1" smtClean="0"/>
              <a:t>Cossins</a:t>
            </a:r>
            <a:r>
              <a:rPr lang="en-US" dirty="0" smtClean="0"/>
              <a:t>, </a:t>
            </a:r>
            <a:r>
              <a:rPr lang="en-US" i="1" dirty="0" smtClean="0"/>
              <a:t>Smoothed </a:t>
            </a:r>
            <a:r>
              <a:rPr lang="en-US" i="1" dirty="0"/>
              <a:t>Particle </a:t>
            </a:r>
            <a:r>
              <a:rPr lang="en-US" i="1" dirty="0" smtClean="0"/>
              <a:t>Hydrodynamics Or</a:t>
            </a:r>
            <a:r>
              <a:rPr lang="en-US" i="1" dirty="0"/>
              <a:t>: How I Learned to Stop Worrying and Love the </a:t>
            </a:r>
            <a:r>
              <a:rPr lang="en-US" i="1" dirty="0" err="1" smtClean="0"/>
              <a:t>Lagrangian</a:t>
            </a:r>
            <a:r>
              <a:rPr lang="en-US" i="1" dirty="0" smtClean="0"/>
              <a:t>, </a:t>
            </a:r>
            <a:r>
              <a:rPr lang="en-US" dirty="0" smtClean="0"/>
              <a:t>2010</a:t>
            </a:r>
          </a:p>
          <a:p>
            <a:endParaRPr lang="en-US" i="1" dirty="0"/>
          </a:p>
          <a:p>
            <a:r>
              <a:rPr lang="en-US" dirty="0"/>
              <a:t>Matthias Müller, David </a:t>
            </a:r>
            <a:r>
              <a:rPr lang="en-US" dirty="0" err="1"/>
              <a:t>Charypar</a:t>
            </a:r>
            <a:r>
              <a:rPr lang="en-US" dirty="0"/>
              <a:t> and Markus </a:t>
            </a:r>
            <a:r>
              <a:rPr lang="en-US" dirty="0" smtClean="0"/>
              <a:t>Gross, </a:t>
            </a:r>
            <a:r>
              <a:rPr lang="en-US" i="1" dirty="0" smtClean="0"/>
              <a:t>Particle-Based </a:t>
            </a:r>
            <a:r>
              <a:rPr lang="en-US" i="1" dirty="0"/>
              <a:t>Fluid Simulation for Interactive </a:t>
            </a:r>
            <a:r>
              <a:rPr lang="en-US" i="1" dirty="0" smtClean="0"/>
              <a:t>Applications, </a:t>
            </a:r>
            <a:r>
              <a:rPr lang="en-US" dirty="0" smtClean="0"/>
              <a:t>2003</a:t>
            </a:r>
            <a:endParaRPr lang="en-US" i="1" dirty="0"/>
          </a:p>
          <a:p>
            <a:endParaRPr lang="en-US" dirty="0"/>
          </a:p>
          <a:p>
            <a:r>
              <a:rPr lang="en-US" dirty="0" smtClean="0"/>
              <a:t>Simon </a:t>
            </a:r>
            <a:r>
              <a:rPr lang="en-US" dirty="0" err="1"/>
              <a:t>Clavet</a:t>
            </a:r>
            <a:r>
              <a:rPr lang="en-US" dirty="0"/>
              <a:t>, Philippe Beaudoin, and Pierre </a:t>
            </a:r>
            <a:r>
              <a:rPr lang="en-US" dirty="0" err="1" smtClean="0"/>
              <a:t>Poulin</a:t>
            </a:r>
            <a:r>
              <a:rPr lang="en-US" dirty="0" smtClean="0"/>
              <a:t>, </a:t>
            </a:r>
            <a:r>
              <a:rPr lang="en-US" i="1" dirty="0" smtClean="0"/>
              <a:t>Particle-based </a:t>
            </a:r>
            <a:r>
              <a:rPr lang="en-US" i="1" dirty="0"/>
              <a:t>Viscoelastic Fluid </a:t>
            </a:r>
            <a:r>
              <a:rPr lang="en-US" i="1" dirty="0" smtClean="0"/>
              <a:t>Simulation, </a:t>
            </a:r>
            <a:r>
              <a:rPr lang="en-US" dirty="0" smtClean="0"/>
              <a:t>2005</a:t>
            </a:r>
          </a:p>
          <a:p>
            <a:endParaRPr lang="en-US" i="1" dirty="0"/>
          </a:p>
          <a:p>
            <a:r>
              <a:rPr lang="en-US" dirty="0"/>
              <a:t>Lucas </a:t>
            </a:r>
            <a:r>
              <a:rPr lang="en-US" dirty="0" err="1"/>
              <a:t>Braune</a:t>
            </a:r>
            <a:r>
              <a:rPr lang="en-US" dirty="0"/>
              <a:t>, Thomas </a:t>
            </a:r>
            <a:r>
              <a:rPr lang="en-US" dirty="0" err="1" smtClean="0"/>
              <a:t>Lewiner</a:t>
            </a:r>
            <a:r>
              <a:rPr lang="en-US" i="1" dirty="0" smtClean="0"/>
              <a:t>, An Initiation </a:t>
            </a:r>
            <a:r>
              <a:rPr lang="en-US" i="1" dirty="0"/>
              <a:t>to </a:t>
            </a:r>
            <a:r>
              <a:rPr lang="en-US" i="1" dirty="0" smtClean="0"/>
              <a:t>SPH</a:t>
            </a:r>
            <a:endParaRPr lang="en-US" sz="2800" b="1" dirty="0"/>
          </a:p>
          <a:p>
            <a:endParaRPr lang="en-US" sz="2800" b="1" i="1" dirty="0"/>
          </a:p>
          <a:p>
            <a:pPr algn="ctr"/>
            <a:r>
              <a:rPr lang="en-US" sz="16600" b="1" dirty="0" smtClean="0"/>
              <a:t>JOSE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1982513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Introduction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1131028"/>
            <a:ext cx="706954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Fluid modeled as a collection of ‘smoothed particles’</a:t>
            </a:r>
          </a:p>
          <a:p>
            <a:r>
              <a:rPr lang="en-US" sz="2000" b="1" dirty="0"/>
              <a:t>	</a:t>
            </a:r>
            <a:r>
              <a:rPr lang="en-US" sz="2000" b="1" dirty="0" smtClean="0"/>
              <a:t>- These particles can overlap</a:t>
            </a:r>
          </a:p>
          <a:p>
            <a:r>
              <a:rPr lang="en-US" sz="2000" b="1" dirty="0"/>
              <a:t>	</a:t>
            </a:r>
            <a:r>
              <a:rPr lang="en-US" sz="2000" b="1" dirty="0" smtClean="0"/>
              <a:t>- They exhibit cohesion and repulsion forces</a:t>
            </a:r>
          </a:p>
          <a:p>
            <a:r>
              <a:rPr lang="en-US" sz="2000" b="1" dirty="0"/>
              <a:t>	</a:t>
            </a:r>
            <a:r>
              <a:rPr lang="en-US" sz="2000" b="1" dirty="0" smtClean="0"/>
              <a:t>- Particles experience viscous drag </a:t>
            </a:r>
          </a:p>
          <a:p>
            <a:endParaRPr lang="en-US" sz="2000" b="1" dirty="0"/>
          </a:p>
          <a:p>
            <a:r>
              <a:rPr lang="en-US" sz="2000" b="1" dirty="0" smtClean="0"/>
              <a:t>Kinematics of particles is very similar to our Molecular Dynamics project</a:t>
            </a:r>
            <a:endParaRPr lang="en-US" sz="2000" b="1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3768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Introduction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1131028"/>
            <a:ext cx="7069540" cy="5324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Dependencies of Flow:</a:t>
            </a:r>
          </a:p>
          <a:p>
            <a:endParaRPr lang="en-US" sz="2000" b="1" dirty="0"/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Speed of sound in medium</a:t>
            </a:r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Equilibrium density</a:t>
            </a:r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Viscosity</a:t>
            </a:r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Elasticity of collisions</a:t>
            </a:r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Size of droplets</a:t>
            </a:r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Number of particles</a:t>
            </a:r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Size of container</a:t>
            </a:r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External gravity</a:t>
            </a:r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Time resolution</a:t>
            </a:r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Drag forces</a:t>
            </a:r>
          </a:p>
          <a:p>
            <a:pPr marL="342900" indent="-342900">
              <a:buFontTx/>
              <a:buChar char="-"/>
            </a:pPr>
            <a:endParaRPr lang="en-US" sz="2000" b="1" dirty="0" smtClean="0"/>
          </a:p>
          <a:p>
            <a:pPr marL="342900" indent="-342900">
              <a:buFontTx/>
              <a:buChar char="-"/>
            </a:pPr>
            <a:endParaRPr lang="en-US" sz="2000" b="1" dirty="0" smtClean="0"/>
          </a:p>
          <a:p>
            <a:pPr marL="342900" indent="-342900">
              <a:buFontTx/>
              <a:buChar char="-"/>
            </a:pPr>
            <a:endParaRPr lang="en-US" sz="2000" b="1" dirty="0" smtClean="0"/>
          </a:p>
          <a:p>
            <a:pPr marL="342900" indent="-342900">
              <a:buFontTx/>
              <a:buChar char="-"/>
            </a:pPr>
            <a:endParaRPr lang="en-US" sz="2000" b="1" dirty="0" smtClean="0"/>
          </a:p>
          <a:p>
            <a:endParaRPr lang="en-US" sz="2000" b="1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62454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Kernels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1131028"/>
            <a:ext cx="706954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b="1" dirty="0" smtClean="0"/>
              <a:t>Kernels act as a density profile</a:t>
            </a:r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Discontinuous slopes indicative of solid objects </a:t>
            </a:r>
            <a:endParaRPr lang="en-US" sz="2000" b="1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7773" y="1743380"/>
            <a:ext cx="6360421" cy="4770316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/>
              <p:cNvSpPr txBox="1"/>
              <p:nvPr/>
            </p:nvSpPr>
            <p:spPr>
              <a:xfrm>
                <a:off x="5572322" y="3363873"/>
                <a:ext cx="2961564" cy="152932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𝛿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(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𝑟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)= </m:t>
                      </m:r>
                      <m:func>
                        <m:funcPr>
                          <m:ctrlPr>
                            <a:rPr lang="en-US" sz="2400" b="0" i="1" smtClean="0">
                              <a:latin typeface="Cambria Math"/>
                            </a:rPr>
                          </m:ctrlPr>
                        </m:funcPr>
                        <m:fName>
                          <m:limLow>
                            <m:limLow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limLowPr>
                            <m:e>
                              <m:r>
                                <m:rPr>
                                  <m:sty m:val="p"/>
                                </m:rPr>
                                <a:rPr lang="en-US" sz="2400" b="0" i="0" smtClean="0">
                                  <a:latin typeface="Cambria Math" panose="02040503050406030204" pitchFamily="18" charset="0"/>
                                </a:rPr>
                                <m:t>lim</m:t>
                              </m:r>
                            </m:e>
                            <m:lim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 →0</m:t>
                              </m:r>
                            </m:lim>
                          </m:limLow>
                        </m:fName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𝑊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,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h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</m:e>
                      </m:func>
                    </m:oMath>
                  </m:oMathPara>
                </a14:m>
                <a:endParaRPr lang="en-US" dirty="0" smtClean="0"/>
              </a:p>
              <a:p>
                <a:endParaRPr lang="en-US" dirty="0" smtClean="0"/>
              </a:p>
              <a:p>
                <a:r>
                  <a:rPr lang="en-US" sz="2400" dirty="0" smtClean="0"/>
                  <a:t>           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𝑥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𝑟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h</m:t>
                        </m:r>
                      </m:den>
                    </m:f>
                  </m:oMath>
                </a14:m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6" name="TextBox 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72322" y="3363873"/>
                <a:ext cx="2961564" cy="1529329"/>
              </a:xfrm>
              <a:prstGeom prst="rect">
                <a:avLst/>
              </a:prstGeom>
              <a:blipFill rotWithShape="0">
                <a:blip r:embed="rId3"/>
                <a:stretch>
                  <a:fillRect l="-37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7" name="Straight Connector 6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89008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Kernels 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1131028"/>
            <a:ext cx="706954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Tx/>
              <a:buChar char="-"/>
            </a:pPr>
            <a:r>
              <a:rPr lang="en-US" sz="2000" b="1" dirty="0" smtClean="0"/>
              <a:t>Continuous functions used for smoothed objects</a:t>
            </a:r>
          </a:p>
          <a:p>
            <a:pPr marL="342900" indent="-342900">
              <a:buFontTx/>
              <a:buChar char="-"/>
            </a:pPr>
            <a:r>
              <a:rPr lang="en-US" sz="2000" b="1" dirty="0" smtClean="0"/>
              <a:t>Function and derivative must be smoothly connected if defined piecewise</a:t>
            </a:r>
          </a:p>
          <a:p>
            <a:pPr marL="342900" indent="-342900">
              <a:buFontTx/>
              <a:buChar char="-"/>
            </a:pPr>
            <a:endParaRPr lang="en-US" sz="2000" b="1" dirty="0" smtClean="0"/>
          </a:p>
          <a:p>
            <a:r>
              <a:rPr lang="en-US" sz="2000" b="1" dirty="0" smtClean="0"/>
              <a:t>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2060812"/>
            <a:ext cx="6597807" cy="479241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/>
              <p:cNvSpPr txBox="1"/>
              <p:nvPr/>
            </p:nvSpPr>
            <p:spPr>
              <a:xfrm>
                <a:off x="4247546" y="3083370"/>
                <a:ext cx="5105628" cy="1025665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𝑊</m:t>
                      </m:r>
                      <m:d>
                        <m:d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</a:rPr>
                            <m:t>4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𝜋</m:t>
                          </m:r>
                          <m:sSup>
                            <m:sSupPr>
                              <m:ctrlPr>
                                <a:rPr lang="en-US" b="0" i="1" smtClean="0">
                                  <a:latin typeface="Cambria Math"/>
                                  <a:ea typeface="Cambria Math" panose="020405030504060302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h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3</m:t>
                              </m:r>
                            </m:sup>
                          </m:sSup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</a:rPr>
                        <m:t> </m:t>
                      </m:r>
                      <m:d>
                        <m:dPr>
                          <m:begChr m:val="{"/>
                          <m:endChr m:val=""/>
                          <m:ctrlPr>
                            <a:rPr lang="en-US" b="0" i="1" smtClean="0">
                              <a:latin typeface="Cambria Math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b="0" i="1" smtClean="0">
                                  <a:latin typeface="Cambria Math"/>
                                </a:rPr>
                              </m:ctrlPr>
                            </m:eqArrPr>
                            <m:e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(2−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−4</m:t>
                              </m:r>
                              <m:sSup>
                                <m:sSupPr>
                                  <m:ctrlPr>
                                    <a:rPr lang="en-US" b="0" i="1" smtClean="0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b="0" i="1" smtClean="0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1−</m:t>
                                      </m:r>
                                      <m:r>
                                        <a:rPr lang="en-US" b="0" i="1" smtClean="0">
                                          <a:latin typeface="Cambria Math" panose="02040503050406030204" pitchFamily="18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  <m:sup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  (1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≥0)</m:t>
                              </m:r>
                            </m:e>
                            <m:e>
                              <m:sSup>
                                <m:sSup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(2−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𝑥</m:t>
                                  </m:r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)</m:t>
                                  </m:r>
                                </m:e>
                                <m:sup>
                                  <m:r>
                                    <a:rPr lang="en-US" i="1">
                                      <a:latin typeface="Cambria Math" panose="02040503050406030204" pitchFamily="18" charset="0"/>
                                    </a:rPr>
                                    <m:t>3</m:t>
                                  </m:r>
                                </m:sup>
                              </m:sSup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                         (2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&gt;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≥1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0                               (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≥2)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7" name="TextBox 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47546" y="3083370"/>
                <a:ext cx="5105628" cy="1025665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8" name="Straight Connector 7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616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62872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Theory – Applying Kernels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10" name="Rectangle 9"/>
              <p:cNvSpPr/>
              <p:nvPr/>
            </p:nvSpPr>
            <p:spPr>
              <a:xfrm>
                <a:off x="2962804" y="3300028"/>
                <a:ext cx="4540858" cy="13163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orderBox>
                        <m:borderBox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borderBox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≈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</m:t>
                          </m:r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f>
                                <m:fPr>
                                  <m:ctrlPr>
                                    <a:rPr lang="en-US" sz="240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sSub>
                                    <m:sSubPr>
                                      <m:ctrlPr>
                                        <a:rPr lang="en-US" sz="2400" i="1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𝑚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num>
                                <m:den>
                                  <m:sSub>
                                    <m:sSubPr>
                                      <m:ctrlPr>
                                        <a:rPr lang="en-US" sz="2400" i="1" smtClean="0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 smtClean="0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𝜌</m:t>
                                      </m:r>
                                    </m:e>
                                    <m:sub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sub>
                                  </m:sSub>
                                </m:den>
                              </m:f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b="0" i="1" smtClean="0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borderBox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0" name="Rectangle 9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2804" y="3300028"/>
                <a:ext cx="4540858" cy="131638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12" name="Rectangle 11"/>
              <p:cNvSpPr/>
              <p:nvPr/>
            </p:nvSpPr>
            <p:spPr>
              <a:xfrm>
                <a:off x="2750374" y="1538633"/>
                <a:ext cx="4811382" cy="1032911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orderBox>
                        <m:borderBox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borderBox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nary>
                            <m:nary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b>
                            <m: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∞</m:t>
                              </m:r>
                            </m:sup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𝑓</m:t>
                              </m:r>
                              <m:d>
                                <m:dPr>
                                  <m:ctrlPr>
                                    <a:rPr lang="en-US" sz="2400" b="0" i="1" smtClean="0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sSup>
                                    <m:sSupPr>
                                      <m:ctrlPr>
                                        <a:rPr lang="en-US" sz="2400" b="0" i="1" smtClean="0">
                                          <a:latin typeface="Cambria Math"/>
                                        </a:rPr>
                                      </m:ctrlPr>
                                    </m:sSup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𝑟</m:t>
                                      </m:r>
                                    </m:e>
                                    <m:sup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′</m:t>
                                      </m:r>
                                    </m:sup>
                                  </m:sSup>
                                </m:e>
                              </m:d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(</m:t>
                              </m:r>
                            </m:e>
                          </m:nary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𝑟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−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𝑑</m:t>
                          </m:r>
                          <m:sSup>
                            <m:sSup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sSup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</m:borderBox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12" name="Rectangle 1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0374" y="1538633"/>
                <a:ext cx="4811382" cy="1032911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3" name="TextBox 12"/>
          <p:cNvSpPr txBox="1"/>
          <p:nvPr/>
        </p:nvSpPr>
        <p:spPr>
          <a:xfrm>
            <a:off x="1757773" y="1062629"/>
            <a:ext cx="67965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In first grade, we learn:</a:t>
            </a:r>
            <a:endParaRPr lang="en-US" sz="2000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1757773" y="2748130"/>
            <a:ext cx="679658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This identity is generalized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20137492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62872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Theory – “Potential”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TextBox 3"/>
              <p:cNvSpPr txBox="1"/>
              <p:nvPr/>
            </p:nvSpPr>
            <p:spPr>
              <a:xfrm>
                <a:off x="3407834" y="1876768"/>
                <a:ext cx="4092146" cy="1224053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borderBox>
                        <m:borderBox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borderBox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𝜌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 ~ 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𝑚𝑉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 </m:t>
                          </m:r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borderBox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4" name="TextBox 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07834" y="1876768"/>
                <a:ext cx="4092146" cy="1224053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/>
              <p:cNvSpPr/>
              <p:nvPr/>
            </p:nvSpPr>
            <p:spPr>
              <a:xfrm>
                <a:off x="3617191" y="3925234"/>
                <a:ext cx="3492751" cy="1425134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orderBox>
                        <m:borderBox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borderBox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𝑃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𝜌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𝑐</m:t>
                                  </m:r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𝛾</m:t>
                              </m:r>
                            </m:den>
                          </m:f>
                          <m:d>
                            <m:d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f>
                                        <m:f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fPr>
                                        <m:num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𝜌</m:t>
                                          </m:r>
                                        </m:num>
                                        <m:den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𝜌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0</m:t>
                                              </m:r>
                                            </m:sub>
                                          </m:sSub>
                                        </m:den>
                                      </m:f>
                                    </m:e>
                                  </m:d>
                                </m:e>
                                <m:sup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𝛾</m:t>
                                  </m:r>
                                </m:sup>
                              </m:s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−1</m:t>
                              </m:r>
                            </m:e>
                          </m:d>
                        </m:e>
                      </m:borderBox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2" name="Rectangle 1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17191" y="3925234"/>
                <a:ext cx="3492751" cy="1425134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2644875" y="1246601"/>
            <a:ext cx="5437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Potential is replaced by Pressure, Density</a:t>
            </a:r>
            <a:endParaRPr lang="en-US" sz="2000" b="1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2657982" y="3379972"/>
            <a:ext cx="5437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From the ideal gas equation of state:</a:t>
            </a:r>
            <a:endParaRPr lang="en-US" sz="2000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2657982" y="5505950"/>
            <a:ext cx="54373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000" b="1" dirty="0" smtClean="0"/>
              <a:t>γ</a:t>
            </a:r>
            <a:r>
              <a:rPr lang="en-US" sz="2000" b="1" dirty="0" smtClean="0"/>
              <a:t> is the adiabatic index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2420326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Theory – Kinematics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4"/>
              <p:cNvSpPr/>
              <p:nvPr/>
            </p:nvSpPr>
            <p:spPr>
              <a:xfrm>
                <a:off x="2415131" y="1611894"/>
                <a:ext cx="6126229" cy="131638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orderBox>
                        <m:borderBox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borderBox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sSubPr>
                            <m:e>
                              <m:acc>
                                <m:accPr>
                                  <m:chr m:val="⃗"/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𝑎</m:t>
                                  </m:r>
                                </m:e>
                              </m:acc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=−</m:t>
                          </m:r>
                          <m:nary>
                            <m:naryPr>
                              <m:chr m:val="∑"/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𝑗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𝑁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𝑚</m:t>
                                  </m:r>
                                </m:e>
                                <m:sub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acc>
                                <m:accPr>
                                  <m:chr m:val="⃗"/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acc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𝛻</m:t>
                                  </m:r>
                                </m:e>
                              </m:acc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𝑊</m:t>
                              </m:r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(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−</m:t>
                              </m:r>
                              <m:sSub>
                                <m:sSub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𝑟</m:t>
                                  </m:r>
                                </m:e>
                                <m:sub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𝑗</m:t>
                                  </m:r>
                                </m:sub>
                              </m:s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)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𝑃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𝜌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  <m:sup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fPr>
                                    <m:num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𝑃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num>
                                    <m:den>
                                      <m:sSubSup>
                                        <m:sSubSup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sSubSup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𝜌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  <m:sup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2</m:t>
                                          </m:r>
                                        </m:sup>
                                      </m:sSubSup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+</m:t>
                                  </m:r>
                                  <m:sSub>
                                    <m:sSubPr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𝜋</m:t>
                                      </m:r>
                                    </m:e>
                                    <m: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𝑖𝑗</m:t>
                                      </m:r>
                                    </m:sub>
                                  </m:sSub>
                                </m:e>
                              </m:d>
                            </m:e>
                          </m:nary>
                        </m:e>
                      </m:borderBox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Rectangle 4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15131" y="1611894"/>
                <a:ext cx="6126229" cy="131638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/>
          <p:cNvSpPr txBox="1"/>
          <p:nvPr/>
        </p:nvSpPr>
        <p:spPr>
          <a:xfrm>
            <a:off x="1864166" y="1196789"/>
            <a:ext cx="682945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Acceleration -&gt;  Velocity </a:t>
            </a:r>
            <a:r>
              <a:rPr lang="en-US" sz="2000" b="1" dirty="0"/>
              <a:t>-&gt; Position(</a:t>
            </a:r>
            <a:r>
              <a:rPr lang="en-US" sz="2000" b="1" dirty="0" err="1"/>
              <a:t>Verlet</a:t>
            </a:r>
            <a:r>
              <a:rPr lang="en-US" sz="2000" b="1" dirty="0"/>
              <a:t> Algorithm)</a:t>
            </a:r>
          </a:p>
          <a:p>
            <a:pPr algn="ctr"/>
            <a:endParaRPr lang="en-US" sz="2000" b="1" dirty="0"/>
          </a:p>
        </p:txBody>
      </p:sp>
      <p:cxnSp>
        <p:nvCxnSpPr>
          <p:cNvPr id="7" name="Straight Connector 6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/>
              <p:cNvSpPr txBox="1"/>
              <p:nvPr/>
            </p:nvSpPr>
            <p:spPr>
              <a:xfrm>
                <a:off x="2758239" y="3719790"/>
                <a:ext cx="5210657" cy="9736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orderBox>
                        <m:borderBox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borderBoxPr>
                        <m:e>
                          <m:acc>
                            <m:accPr>
                              <m:chr m:val="⃗"/>
                              <m:ctrlPr>
                                <a:rPr lang="en-US" sz="2400" i="1" smtClean="0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1−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𝐺</m:t>
                              </m:r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⃗"/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)+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⃗"/>
                              <m:ctrlPr>
                                <a:rPr lang="en-US" sz="2400" i="1" smtClean="0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𝑎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borderBox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58239" y="3719790"/>
                <a:ext cx="5210657" cy="973600"/>
              </a:xfrm>
              <a:prstGeom prst="rect">
                <a:avLst/>
              </a:prstGeom>
              <a:blipFill rotWithShape="0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Box 8"/>
              <p:cNvSpPr txBox="1"/>
              <p:nvPr/>
            </p:nvSpPr>
            <p:spPr>
              <a:xfrm>
                <a:off x="3385843" y="5442166"/>
                <a:ext cx="4059060" cy="973600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orderBox>
                        <m:borderBox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borderBoxPr>
                        <m:e>
                          <m:acc>
                            <m:accPr>
                              <m:chr m:val="⃑"/>
                              <m:ctrlPr>
                                <a:rPr lang="en-US" sz="2400" i="1" smtClean="0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b="0" i="1" smtClean="0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f>
                                <m:fPr>
                                  <m:ctrlPr>
                                    <a:rPr lang="en-US" sz="2400" b="0" i="1" smtClean="0">
                                      <a:latin typeface="Cambria Math"/>
                                    </a:rPr>
                                  </m:ctrlPr>
                                </m:fPr>
                                <m:num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∆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num>
                                <m:den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</m:d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2400" i="1" smtClean="0">
                              <a:latin typeface="Cambria Math" panose="02040503050406030204" pitchFamily="18" charset="0"/>
                            </a:rPr>
                            <m:t> </m:t>
                          </m:r>
                          <m:acc>
                            <m:accPr>
                              <m:chr m:val="⃗"/>
                              <m:ctrlPr>
                                <a:rPr lang="en-US" sz="2400" i="1" smtClean="0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𝑟</m:t>
                              </m:r>
                            </m:e>
                          </m:acc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)+</m:t>
                          </m:r>
                          <m:f>
                            <m:f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fPr>
                            <m:num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1</m:t>
                              </m:r>
                            </m:num>
                            <m:den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2</m:t>
                              </m:r>
                            </m:den>
                          </m:f>
                          <m:acc>
                            <m:accPr>
                              <m:chr m:val="⃗"/>
                              <m:ctrlPr>
                                <a:rPr lang="en-US" sz="2400" i="1" smtClean="0">
                                  <a:latin typeface="Cambria Math"/>
                                </a:rPr>
                              </m:ctrlPr>
                            </m:accPr>
                            <m:e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</a:rPr>
                                <m:t>𝑣</m:t>
                              </m:r>
                            </m:e>
                          </m:acc>
                          <m:d>
                            <m:d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d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𝑡</m:t>
                              </m:r>
                            </m:e>
                          </m:d>
                          <m:r>
                            <a:rPr lang="en-US" sz="2400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∆</m:t>
                          </m:r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𝑡</m:t>
                          </m:r>
                        </m:e>
                      </m:borderBox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9" name="TextBox 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385843" y="5442166"/>
                <a:ext cx="4059060" cy="973600"/>
              </a:xfrm>
              <a:prstGeom prst="rect">
                <a:avLst/>
              </a:prstGeom>
              <a:blipFill rotWithShape="0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2000644" y="3140251"/>
            <a:ext cx="6829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G-term allows for tweaking of drag forces</a:t>
            </a:r>
            <a:endParaRPr lang="en-US" sz="2000" b="1" dirty="0"/>
          </a:p>
        </p:txBody>
      </p:sp>
      <p:sp>
        <p:nvSpPr>
          <p:cNvPr id="11" name="TextBox 10"/>
          <p:cNvSpPr txBox="1"/>
          <p:nvPr/>
        </p:nvSpPr>
        <p:spPr>
          <a:xfrm>
            <a:off x="2000644" y="4866944"/>
            <a:ext cx="6829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 smtClean="0"/>
              <a:t>Verlet</a:t>
            </a:r>
            <a:r>
              <a:rPr lang="en-US" sz="2000" b="1" dirty="0" smtClean="0"/>
              <a:t> Algorithm used to calculate velocity, position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3143960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3"/>
          <p:cNvSpPr txBox="1">
            <a:spLocks noChangeArrowheads="1"/>
          </p:cNvSpPr>
          <p:nvPr/>
        </p:nvSpPr>
        <p:spPr>
          <a:xfrm>
            <a:off x="2000644" y="297069"/>
            <a:ext cx="7143356" cy="833959"/>
          </a:xfrm>
          <a:prstGeom prst="rect">
            <a:avLst/>
          </a:prstGeom>
        </p:spPr>
        <p:txBody>
          <a:bodyPr/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b="1" dirty="0" smtClean="0">
                <a:ea typeface="MS PGothic" charset="0"/>
                <a:cs typeface="Arial"/>
              </a:rPr>
              <a:t>Theory - Viscosity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2449774" y="1528550"/>
            <a:ext cx="65" cy="83099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en-US" i="1" dirty="0" smtClean="0">
              <a:latin typeface="Cambria Math" panose="02040503050406030204" pitchFamily="18" charset="0"/>
            </a:endParaRPr>
          </a:p>
          <a:p>
            <a:endParaRPr lang="en-US" i="1" dirty="0">
              <a:latin typeface="Cambria Math" panose="02040503050406030204" pitchFamily="18" charset="0"/>
            </a:endParaRPr>
          </a:p>
          <a:p>
            <a:endParaRPr lang="en-US" dirty="0"/>
          </a:p>
        </p:txBody>
      </p:sp>
      <p:cxnSp>
        <p:nvCxnSpPr>
          <p:cNvPr id="4" name="Straight Connector 3"/>
          <p:cNvCxnSpPr/>
          <p:nvPr/>
        </p:nvCxnSpPr>
        <p:spPr>
          <a:xfrm>
            <a:off x="1733265" y="900752"/>
            <a:ext cx="72606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/>
              <p:cNvSpPr txBox="1"/>
              <p:nvPr/>
            </p:nvSpPr>
            <p:spPr>
              <a:xfrm>
                <a:off x="1733286" y="2302359"/>
                <a:ext cx="7201972" cy="206530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orderBox>
                        <m:borderBox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borderBox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𝜋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=</m:t>
                          </m:r>
                          <m:d>
                            <m:dPr>
                              <m:begChr m:val="{"/>
                              <m:endChr m:val=""/>
                              <m:ctrlPr>
                                <a:rPr lang="en-US" sz="2400" i="1">
                                  <a:latin typeface="Cambria Math"/>
                                </a:rPr>
                              </m:ctrlPr>
                            </m:dPr>
                            <m:e>
                              <m:eqArr>
                                <m:eqArr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eqArrPr>
                                <m:e>
                                  <m:f>
                                    <m:fPr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fPr>
                                    <m:num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2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𝛼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(2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𝜇</m:t>
                                          </m:r>
                                        </m:e>
                                        <m:sub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𝑖𝑗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 − 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𝑐</m:t>
                                      </m:r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  <a:ea typeface="Cambria Math" panose="02040503050406030204" pitchFamily="18" charset="0"/>
                                        </a:rPr>
                                        <m:t>)</m:t>
                                      </m:r>
                                    </m:num>
                                    <m:den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𝜌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 </m:t>
                                          </m:r>
                                        </m:sub>
                                      </m:sSub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 </m:t>
                                      </m:r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𝜌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den>
                                  </m:f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        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⃗"/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</m:e>
                                  </m:d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∙</m:t>
                                  </m:r>
                                  <m:d>
                                    <m:dPr>
                                      <m:ctrlPr>
                                        <a:rPr lang="en-US" sz="2400" i="1">
                                          <a:latin typeface="Cambria Math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sz="2400" i="1">
                                              <a:latin typeface="Cambria Math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/>
                                                  <a:ea typeface="Cambria Math" panose="02040503050406030204" pitchFamily="18" charset="0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b="0" i="1" smtClean="0">
                                                  <a:latin typeface="Cambria Math" panose="02040503050406030204" pitchFamily="18" charset="0"/>
                                                  <a:ea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⃗"/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𝑣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</m:e>
                                  </m:d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&lt;0</m:t>
                                  </m:r>
                                </m:e>
                                <m:e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0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                                             </m:t>
                                  </m:r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</a:rPr>
                                    <m:t>𝑒𝑙𝑠𝑒</m:t>
                                  </m:r>
                                </m:e>
                              </m:eqArr>
                            </m:e>
                          </m:d>
                        </m:e>
                      </m:borderBox>
                    </m:oMath>
                  </m:oMathPara>
                </a14:m>
                <a:endParaRPr lang="en-US" dirty="0" smtClean="0"/>
              </a:p>
              <a:p>
                <a:endParaRPr lang="en-US" dirty="0"/>
              </a:p>
              <a:p>
                <a:endParaRPr lang="en-US" dirty="0"/>
              </a:p>
            </p:txBody>
          </p:sp>
        </mc:Choice>
        <mc:Fallback xmlns="">
          <p:sp>
            <p:nvSpPr>
              <p:cNvPr id="2" name="TextBox 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733286" y="2302359"/>
                <a:ext cx="7201972" cy="2065309"/>
              </a:xfrm>
              <a:prstGeom prst="rect">
                <a:avLst/>
              </a:prstGeom>
              <a:blipFill rotWithShape="0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Box 4"/>
              <p:cNvSpPr txBox="1"/>
              <p:nvPr/>
            </p:nvSpPr>
            <p:spPr>
              <a:xfrm>
                <a:off x="3519127" y="4741367"/>
                <a:ext cx="3355149" cy="1120756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borderBox>
                        <m:borderBoxPr>
                          <m:ctrlPr>
                            <a:rPr lang="en-US" sz="2400" i="1" smtClean="0">
                              <a:latin typeface="Cambria Math"/>
                            </a:rPr>
                          </m:ctrlPr>
                        </m:borderBoxPr>
                        <m:e>
                          <m:sSub>
                            <m:sSubPr>
                              <m:ctrlPr>
                                <a:rPr lang="en-US" sz="2400" i="1">
                                  <a:latin typeface="Cambria Math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𝜇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𝑖𝑗</m:t>
                              </m:r>
                            </m:sub>
                          </m:sSub>
                          <m:r>
                            <a:rPr lang="en-US" sz="24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 </m:t>
                          </m:r>
                          <m:f>
                            <m:fPr>
                              <m:ctrlPr>
                                <a:rPr lang="en-US" sz="2400" b="0" i="1" smtClean="0">
                                  <a:latin typeface="Cambria Math"/>
                                  <a:ea typeface="Cambria Math" panose="02040503050406030204" pitchFamily="18" charset="0"/>
                                </a:rPr>
                              </m:ctrlPr>
                            </m:fPr>
                            <m:num>
                              <m:d>
                                <m:dPr>
                                  <m:ctrlPr>
                                    <a:rPr lang="en-US" sz="2400" i="1">
                                      <a:latin typeface="Cambria Math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⃗"/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</a:rPr>
                                            <m:t>𝑟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</a:rPr>
                                            <m:t>𝑗</m:t>
                                          </m:r>
                                        </m:sub>
                                      </m:sSub>
                                    </m:e>
                                  </m:acc>
                                </m:e>
                              </m:d>
                              <m:r>
                                <a:rPr lang="en-US" sz="2400" i="1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∙</m:t>
                              </m:r>
                              <m:d>
                                <m:dPr>
                                  <m:ctrlPr>
                                    <a:rPr lang="en-US" sz="2400" i="1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dPr>
                                <m:e>
                                  <m:acc>
                                    <m:accPr>
                                      <m:chr m:val="⃗"/>
                                      <m:ctrlPr>
                                        <a:rPr lang="en-US" sz="2400" i="1">
                                          <a:latin typeface="Cambria Math"/>
                                          <a:ea typeface="Cambria Math" panose="02040503050406030204" pitchFamily="18" charset="0"/>
                                        </a:rPr>
                                      </m:ctrlPr>
                                    </m:accPr>
                                    <m:e>
                                      <m:sSub>
                                        <m:sSubPr>
                                          <m:ctrlPr>
                                            <a:rPr lang="en-US" sz="2400" i="1">
                                              <a:latin typeface="Cambria Math"/>
                                              <a:ea typeface="Cambria Math" panose="02040503050406030204" pitchFamily="18" charset="0"/>
                                            </a:rPr>
                                          </m:ctrlPr>
                                        </m:sSubPr>
                                        <m:e>
                                          <m:r>
                                            <a:rPr lang="en-US" sz="2400" i="1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𝑣</m:t>
                                          </m:r>
                                        </m:e>
                                        <m:sub>
                                          <m:r>
                                            <a:rPr lang="en-US" sz="2400" b="0" i="1" smtClean="0">
                                              <a:latin typeface="Cambria Math" panose="02040503050406030204" pitchFamily="18" charset="0"/>
                                              <a:ea typeface="Cambria Math" panose="02040503050406030204" pitchFamily="18" charset="0"/>
                                            </a:rPr>
                                            <m:t>𝑖</m:t>
                                          </m:r>
                                        </m:sub>
                                      </m:sSub>
                                    </m:e>
                                  </m:acc>
                                  <m:r>
                                    <a:rPr lang="en-US" sz="2400" i="1">
                                      <a:latin typeface="Cambria Math" panose="02040503050406030204" pitchFamily="18" charset="0"/>
                                    </a:rPr>
                                    <m:t>−</m:t>
                                  </m:r>
                                  <m:acc>
                                    <m:accPr>
                                      <m:chr m:val="⃗"/>
                                      <m:ctrlPr>
                                        <a:rPr lang="en-US" sz="2400" i="1">
                                          <a:latin typeface="Cambria Math"/>
                                        </a:rPr>
                                      </m:ctrlPr>
                                    </m:accPr>
                                    <m:e>
                                      <m:r>
                                        <a:rPr lang="en-US" sz="2400" b="0" i="1" smtClean="0">
                                          <a:latin typeface="Cambria Math" panose="02040503050406030204" pitchFamily="18" charset="0"/>
                                        </a:rPr>
                                        <m:t>𝑗</m:t>
                                      </m:r>
                                    </m:e>
                                  </m:acc>
                                </m:e>
                              </m:d>
                            </m:num>
                            <m:den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d>
                                    <m:dPr>
                                      <m:begChr m:val="|"/>
                                      <m:endChr m:val="|"/>
                                      <m:ctrlPr>
                                        <a:rPr lang="en-US" sz="2400" b="0" i="1" smtClean="0">
                                          <a:latin typeface="Cambria Math"/>
                                          <a:ea typeface="Cambria Math" panose="02040503050406030204" pitchFamily="18" charset="0"/>
                                        </a:rPr>
                                      </m:ctrlPr>
                                    </m:dPr>
                                    <m:e>
                                      <m:acc>
                                        <m:accPr>
                                          <m:chr m:val="⃗"/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𝑖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  <m:r>
                                        <a:rPr lang="en-US" sz="2400" i="1">
                                          <a:latin typeface="Cambria Math" panose="02040503050406030204" pitchFamily="18" charset="0"/>
                                        </a:rPr>
                                        <m:t>−</m:t>
                                      </m:r>
                                      <m:acc>
                                        <m:accPr>
                                          <m:chr m:val="⃗"/>
                                          <m:ctrlPr>
                                            <a:rPr lang="en-US" sz="2400" i="1">
                                              <a:latin typeface="Cambria Math"/>
                                            </a:rPr>
                                          </m:ctrlPr>
                                        </m:accPr>
                                        <m:e>
                                          <m:sSub>
                                            <m:sSubPr>
                                              <m:ctrlPr>
                                                <a:rPr lang="en-US" sz="2400" i="1">
                                                  <a:latin typeface="Cambria Math"/>
                                                </a:rPr>
                                              </m:ctrlPr>
                                            </m:sSubPr>
                                            <m:e>
                                              <m:r>
                                                <a:rPr lang="en-US" sz="2400" i="1">
                                                  <a:latin typeface="Cambria Math" panose="02040503050406030204" pitchFamily="18" charset="0"/>
                                                </a:rPr>
                                                <m:t>𝑟</m:t>
                                              </m:r>
                                            </m:e>
                                            <m:sub>
                                              <m:r>
                                                <a:rPr lang="en-US" sz="2400" b="0" i="1" smtClean="0">
                                                  <a:latin typeface="Cambria Math" panose="02040503050406030204" pitchFamily="18" charset="0"/>
                                                </a:rPr>
                                                <m:t>𝑗</m:t>
                                              </m:r>
                                            </m:sub>
                                          </m:sSub>
                                        </m:e>
                                      </m:acc>
                                    </m:e>
                                  </m:d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sz="24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𝜀</m:t>
                              </m:r>
                              <m:sSup>
                                <m:sSupPr>
                                  <m:ctrlPr>
                                    <a:rPr lang="en-US" sz="2400" b="0" i="1" smtClean="0">
                                      <a:latin typeface="Cambria Math"/>
                                      <a:ea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h</m:t>
                                  </m:r>
                                </m:e>
                                <m:sup>
                                  <m:r>
                                    <a:rPr lang="en-US" sz="24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den>
                          </m:f>
                        </m:e>
                      </m:borderBox>
                    </m:oMath>
                  </m:oMathPara>
                </a14:m>
                <a:endParaRPr lang="en-US" dirty="0"/>
              </a:p>
            </p:txBody>
          </p:sp>
        </mc:Choice>
        <mc:Fallback xmlns="">
          <p:sp>
            <p:nvSpPr>
              <p:cNvPr id="5" name="TextBox 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19127" y="4741367"/>
                <a:ext cx="3355149" cy="1120756"/>
              </a:xfrm>
              <a:prstGeom prst="rect">
                <a:avLst/>
              </a:prstGeom>
              <a:blipFill rotWithShape="0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" name="TextBox 6"/>
          <p:cNvSpPr txBox="1"/>
          <p:nvPr/>
        </p:nvSpPr>
        <p:spPr>
          <a:xfrm>
            <a:off x="1856074" y="1131028"/>
            <a:ext cx="69740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Viscous drag is only in effect when flow is divergent </a:t>
            </a:r>
            <a:endParaRPr lang="en-US" sz="2000" b="1" dirty="0"/>
          </a:p>
        </p:txBody>
      </p:sp>
      <p:sp>
        <p:nvSpPr>
          <p:cNvPr id="10" name="Rectangle 9"/>
          <p:cNvSpPr/>
          <p:nvPr/>
        </p:nvSpPr>
        <p:spPr>
          <a:xfrm>
            <a:off x="3519127" y="4167613"/>
            <a:ext cx="353814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l-GR" sz="2000" b="1" dirty="0" smtClean="0"/>
              <a:t>ε</a:t>
            </a:r>
            <a:r>
              <a:rPr lang="en-US" sz="2000" b="1" dirty="0" smtClean="0"/>
              <a:t> prevents </a:t>
            </a:r>
            <a:r>
              <a:rPr lang="el-GR" sz="2000" b="1" dirty="0" smtClean="0"/>
              <a:t>μ</a:t>
            </a:r>
            <a:r>
              <a:rPr lang="en-US" sz="2000" b="1" dirty="0" smtClean="0"/>
              <a:t> from diverging</a:t>
            </a:r>
            <a:endParaRPr lang="en-US" sz="2000" dirty="0"/>
          </a:p>
        </p:txBody>
      </p:sp>
      <p:sp>
        <p:nvSpPr>
          <p:cNvPr id="12" name="TextBox 11"/>
          <p:cNvSpPr txBox="1"/>
          <p:nvPr/>
        </p:nvSpPr>
        <p:spPr>
          <a:xfrm>
            <a:off x="1733265" y="1606034"/>
            <a:ext cx="68294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l-GR" sz="2000" b="1" dirty="0" smtClean="0"/>
              <a:t>α</a:t>
            </a:r>
            <a:r>
              <a:rPr lang="en-US" sz="2000" b="1" dirty="0"/>
              <a:t> </a:t>
            </a:r>
            <a:r>
              <a:rPr lang="en-US" sz="2000" b="1" dirty="0" smtClean="0"/>
              <a:t>used to tweak the strength of viscosity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42499477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tandaardthema">
  <a:themeElements>
    <a:clrScheme name="Horizon">
      <a:dk1>
        <a:srgbClr val="000000"/>
      </a:dk1>
      <a:lt1>
        <a:srgbClr val="FFFFFF"/>
      </a:lt1>
      <a:dk2>
        <a:srgbClr val="1F2123"/>
      </a:dk2>
      <a:lt2>
        <a:srgbClr val="DC9E1F"/>
      </a:lt2>
      <a:accent1>
        <a:srgbClr val="7E97AD"/>
      </a:accent1>
      <a:accent2>
        <a:srgbClr val="CC8E60"/>
      </a:accent2>
      <a:accent3>
        <a:srgbClr val="7A6A60"/>
      </a:accent3>
      <a:accent4>
        <a:srgbClr val="B4936D"/>
      </a:accent4>
      <a:accent5>
        <a:srgbClr val="67787B"/>
      </a:accent5>
      <a:accent6>
        <a:srgbClr val="9D936F"/>
      </a:accent6>
      <a:hlink>
        <a:srgbClr val="646464"/>
      </a:hlink>
      <a:folHlink>
        <a:srgbClr val="969696"/>
      </a:folHlink>
    </a:clrScheme>
    <a:fontScheme name="Horizon">
      <a:maj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rial Narrow"/>
        <a:ea typeface=""/>
        <a:cs typeface=""/>
        <a:font script="Jpan" typeface="ＭＳ ゴシック"/>
        <a:font script="Hang" typeface="HY얕은샘물M"/>
        <a:font script="Hans" typeface="华文新魏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Horizon">
      <a:fillStyleLst>
        <a:solidFill>
          <a:schemeClr val="phClr"/>
        </a:solidFill>
        <a:gradFill rotWithShape="1">
          <a:gsLst>
            <a:gs pos="0">
              <a:schemeClr val="phClr">
                <a:tint val="83000"/>
                <a:shade val="100000"/>
                <a:satMod val="100000"/>
              </a:schemeClr>
            </a:gs>
            <a:gs pos="100000">
              <a:schemeClr val="phClr">
                <a:tint val="61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</a:schemeClr>
            </a:gs>
            <a:gs pos="100000">
              <a:schemeClr val="phClr">
                <a:tint val="90000"/>
                <a:alpha val="100000"/>
                <a:satMod val="2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5240" cap="flat" cmpd="sng" algn="ctr">
          <a:solidFill>
            <a:schemeClr val="phClr">
              <a:tint val="25000"/>
              <a:alpha val="25000"/>
            </a:schemeClr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42924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0000"/>
              </a:srgbClr>
            </a:outerShdw>
          </a:effectLst>
          <a:scene3d>
            <a:camera prst="orthographicFront">
              <a:rot lat="0" lon="0" rev="0"/>
            </a:camera>
            <a:lightRig rig="flat" dir="t">
              <a:rot lat="0" lon="0" rev="3600000"/>
            </a:lightRig>
          </a:scene3d>
          <a:sp3d prstMaterial="flat">
            <a:bevelT w="34925" h="47625" prst="coolSlan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40000"/>
              </a:schemeClr>
            </a:gs>
            <a:gs pos="31000">
              <a:schemeClr val="phClr">
                <a:tint val="100000"/>
                <a:shade val="90000"/>
                <a:alpha val="100000"/>
              </a:schemeClr>
            </a:gs>
            <a:gs pos="100000">
              <a:schemeClr val="phClr">
                <a:tint val="100000"/>
                <a:shade val="80000"/>
                <a:alpha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hade val="100000"/>
                <a:alpha val="100000"/>
                <a:satMod val="180000"/>
              </a:schemeClr>
            </a:gs>
            <a:gs pos="41000">
              <a:schemeClr val="phClr">
                <a:tint val="100000"/>
                <a:shade val="100000"/>
                <a:alpha val="100000"/>
                <a:satMod val="150000"/>
              </a:schemeClr>
            </a:gs>
            <a:gs pos="100000">
              <a:schemeClr val="phClr">
                <a:tint val="100000"/>
                <a:shade val="65000"/>
                <a:alpha val="100000"/>
              </a:schemeClr>
            </a:gs>
          </a:gsLst>
          <a:path path="circle">
            <a:fillToRect l="50000" t="80000" r="100000" b="10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Standaardthema.thmx</Template>
  <TotalTime>906</TotalTime>
  <Words>826</Words>
  <Application>Microsoft Office PowerPoint</Application>
  <PresentationFormat>On-screen Show (4:3)</PresentationFormat>
  <Paragraphs>100</Paragraphs>
  <Slides>16</Slides>
  <Notes>4</Notes>
  <HiddenSlides>0</HiddenSlides>
  <MMClips>2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7" baseType="lpstr">
      <vt:lpstr>Standaardthema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Paul Ouwerkerk</dc:creator>
  <cp:lastModifiedBy>Lennie</cp:lastModifiedBy>
  <cp:revision>58</cp:revision>
  <dcterms:created xsi:type="dcterms:W3CDTF">2015-03-11T20:01:43Z</dcterms:created>
  <dcterms:modified xsi:type="dcterms:W3CDTF">2015-05-15T12:38:33Z</dcterms:modified>
</cp:coreProperties>
</file>

<file path=docProps/thumbnail.jpeg>
</file>